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70" r:id="rId10"/>
    <p:sldId id="265" r:id="rId11"/>
    <p:sldId id="268" r:id="rId12"/>
    <p:sldId id="266" r:id="rId13"/>
    <p:sldId id="267" r:id="rId14"/>
    <p:sldId id="269" r:id="rId15"/>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77" d="100"/>
          <a:sy n="77" d="100"/>
        </p:scale>
        <p:origin x="-619" y="-29"/>
      </p:cViewPr>
      <p:guideLst>
        <p:guide orient="horz" pos="2160"/>
        <p:guide pos="2880"/>
      </p:guideLst>
    </p:cSldViewPr>
  </p:slideViewPr>
  <p:outlineViewPr>
    <p:cViewPr>
      <p:scale>
        <a:sx n="33" d="100"/>
        <a:sy n="33" d="100"/>
      </p:scale>
      <p:origin x="72" y="939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EB330-62B8-4DD5-9346-C336A946A996}"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1215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B330-62B8-4DD5-9346-C336A946A996}"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740331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B330-62B8-4DD5-9346-C336A946A996}"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205320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B330-62B8-4DD5-9346-C336A946A996}"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69171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EB330-62B8-4DD5-9346-C336A946A996}"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81489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EB330-62B8-4DD5-9346-C336A946A996}"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64634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EB330-62B8-4DD5-9346-C336A946A996}" type="datetimeFigureOut">
              <a:rPr lang="en-US" smtClean="0"/>
              <a:t>11/13/2013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395108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EB330-62B8-4DD5-9346-C336A946A996}" type="datetimeFigureOut">
              <a:rPr lang="en-US" smtClean="0"/>
              <a:t>11/13/2013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325040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EB330-62B8-4DD5-9346-C336A946A996}" type="datetimeFigureOut">
              <a:rPr lang="en-US" smtClean="0"/>
              <a:t>11/13/2013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168004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EB330-62B8-4DD5-9346-C336A946A996}"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51648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EB330-62B8-4DD5-9346-C336A946A996}"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9E085-3D3E-439B-8EC7-AFE02177E088}" type="slidenum">
              <a:rPr lang="en-US" smtClean="0"/>
              <a:t>‹#›</a:t>
            </a:fld>
            <a:endParaRPr lang="en-US"/>
          </a:p>
        </p:txBody>
      </p:sp>
    </p:spTree>
    <p:extLst>
      <p:ext uri="{BB962C8B-B14F-4D97-AF65-F5344CB8AC3E}">
        <p14:creationId xmlns:p14="http://schemas.microsoft.com/office/powerpoint/2010/main" val="356541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EB330-62B8-4DD5-9346-C336A946A996}" type="datetimeFigureOut">
              <a:rPr lang="en-US" smtClean="0"/>
              <a:t>11/13/2013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9E085-3D3E-439B-8EC7-AFE02177E088}" type="slidenum">
              <a:rPr lang="en-US" smtClean="0"/>
              <a:t>‹#›</a:t>
            </a:fld>
            <a:endParaRPr lang="en-US"/>
          </a:p>
        </p:txBody>
      </p:sp>
    </p:spTree>
    <p:extLst>
      <p:ext uri="{BB962C8B-B14F-4D97-AF65-F5344CB8AC3E}">
        <p14:creationId xmlns:p14="http://schemas.microsoft.com/office/powerpoint/2010/main" val="3072122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Your W-2</a:t>
            </a:r>
            <a:endParaRPr lang="en-US" dirty="0"/>
          </a:p>
        </p:txBody>
      </p:sp>
      <p:sp>
        <p:nvSpPr>
          <p:cNvPr id="3" name="Subtitle 2"/>
          <p:cNvSpPr>
            <a:spLocks noGrp="1"/>
          </p:cNvSpPr>
          <p:nvPr>
            <p:ph type="subTitle" idx="1"/>
          </p:nvPr>
        </p:nvSpPr>
        <p:spPr/>
        <p:txBody>
          <a:bodyPr/>
          <a:lstStyle/>
          <a:p>
            <a:r>
              <a:rPr lang="en-US" dirty="0" smtClean="0"/>
              <a:t>Why It Does Not Match Your Last Pay Statement of the Year</a:t>
            </a:r>
            <a:endParaRPr lang="en-US" dirty="0"/>
          </a:p>
        </p:txBody>
      </p:sp>
    </p:spTree>
    <p:extLst>
      <p:ext uri="{BB962C8B-B14F-4D97-AF65-F5344CB8AC3E}">
        <p14:creationId xmlns:p14="http://schemas.microsoft.com/office/powerpoint/2010/main" val="2097344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Box 10 – Dependent Care Benefits	</a:t>
            </a:r>
            <a:endParaRPr lang="en-US" dirty="0"/>
          </a:p>
        </p:txBody>
      </p:sp>
      <p:sp>
        <p:nvSpPr>
          <p:cNvPr id="3" name="Content Placeholder 2"/>
          <p:cNvSpPr>
            <a:spLocks noGrp="1"/>
          </p:cNvSpPr>
          <p:nvPr>
            <p:ph idx="1"/>
          </p:nvPr>
        </p:nvSpPr>
        <p:spPr/>
        <p:txBody>
          <a:bodyPr/>
          <a:lstStyle/>
          <a:p>
            <a:pPr marL="0" indent="0">
              <a:buNone/>
            </a:pPr>
            <a:r>
              <a:rPr lang="en-US" dirty="0" smtClean="0"/>
              <a:t>This is an informational box for the Internal Revenue Service.  The amount in Box 10 should match – exactly – the year-to-date deduction for flexible dependent care (Flex </a:t>
            </a:r>
            <a:r>
              <a:rPr lang="en-US" dirty="0" err="1" smtClean="0"/>
              <a:t>Dep</a:t>
            </a:r>
            <a:r>
              <a:rPr lang="en-US" dirty="0" smtClean="0"/>
              <a:t>) on your last direct </a:t>
            </a:r>
            <a:r>
              <a:rPr lang="en-US" smtClean="0"/>
              <a:t>deposit statement </a:t>
            </a:r>
            <a:r>
              <a:rPr lang="en-US" dirty="0" smtClean="0"/>
              <a:t>for the calendar year.  The total dependent care deduction is not included in your total wages in Box 1, Box 3, or Box 5.   Dependent care is a “pre-tax” deduction and is deducted from taxable wages.    </a:t>
            </a:r>
            <a:endParaRPr lang="en-US" dirty="0"/>
          </a:p>
        </p:txBody>
      </p:sp>
    </p:spTree>
    <p:extLst>
      <p:ext uri="{BB962C8B-B14F-4D97-AF65-F5344CB8AC3E}">
        <p14:creationId xmlns:p14="http://schemas.microsoft.com/office/powerpoint/2010/main" val="43256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12a – Letter C</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Box 12 a – designated with the letter C is imputed life insurance.  Imputed life insurance is the taxable value assigned to the College life insurance benefit which exceeds $50,000.  The imputed life insurance calculation is based on an Internal Revenue Service formula combining the amount and your age.  The calculation may be found on the Internal Revenue website listed below:</a:t>
            </a:r>
          </a:p>
          <a:p>
            <a:pPr marL="0" indent="0">
              <a:buNone/>
            </a:pPr>
            <a:r>
              <a:rPr lang="en-US" dirty="0"/>
              <a:t>http://www.irs.gov/pub/irs-pdf/p15b.pdf</a:t>
            </a:r>
          </a:p>
        </p:txBody>
      </p:sp>
    </p:spTree>
    <p:extLst>
      <p:ext uri="{BB962C8B-B14F-4D97-AF65-F5344CB8AC3E}">
        <p14:creationId xmlns:p14="http://schemas.microsoft.com/office/powerpoint/2010/main" val="31570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12b – Letter E	</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Box 12b – designated with the letter E is the total of your retirement deductions for the calendar year.  This should match – EXACTLY – the year-to-date employee retirement deductions on your last pay statement of the calendar year.  </a:t>
            </a:r>
            <a:endParaRPr lang="en-US" dirty="0"/>
          </a:p>
          <a:p>
            <a:pPr marL="0" indent="0">
              <a:buNone/>
            </a:pPr>
            <a:endParaRPr lang="en-US" dirty="0"/>
          </a:p>
          <a:p>
            <a:pPr marL="0" indent="0">
              <a:buNone/>
            </a:pPr>
            <a:r>
              <a:rPr lang="en-US" dirty="0" smtClean="0"/>
              <a:t>Add the number in Box 12b designated with the Letter E to the number in Box 1 and it should equal the number in Box 5 of your W-2.  </a:t>
            </a:r>
          </a:p>
        </p:txBody>
      </p:sp>
    </p:spTree>
    <p:extLst>
      <p:ext uri="{BB962C8B-B14F-4D97-AF65-F5344CB8AC3E}">
        <p14:creationId xmlns:p14="http://schemas.microsoft.com/office/powerpoint/2010/main" val="2658744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12c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Box 12c may be used for a number of other income items, the most relevant are listed below:</a:t>
            </a:r>
          </a:p>
          <a:p>
            <a:pPr marL="0" indent="0">
              <a:buNone/>
            </a:pPr>
            <a:r>
              <a:rPr lang="en-US" dirty="0" smtClean="0"/>
              <a:t>Letter P – Excludable moving expense reimbursements paid directly to employee</a:t>
            </a:r>
          </a:p>
          <a:p>
            <a:pPr marL="0" indent="0">
              <a:buNone/>
            </a:pPr>
            <a:r>
              <a:rPr lang="en-US" dirty="0" smtClean="0"/>
              <a:t>Letter DD – Cost of employer-sponsored health coverage (not currently used)</a:t>
            </a:r>
            <a:endParaRPr lang="en-US" dirty="0"/>
          </a:p>
        </p:txBody>
      </p:sp>
    </p:spTree>
    <p:extLst>
      <p:ext uri="{BB962C8B-B14F-4D97-AF65-F5344CB8AC3E}">
        <p14:creationId xmlns:p14="http://schemas.microsoft.com/office/powerpoint/2010/main" val="2269654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Income Information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Box 15 indicates the state your income has been reported to. </a:t>
            </a:r>
          </a:p>
          <a:p>
            <a:pPr marL="0" indent="0">
              <a:buNone/>
            </a:pPr>
            <a:r>
              <a:rPr lang="en-US" dirty="0" smtClean="0"/>
              <a:t>Box 16 is your total state income.  This should match EXACTLY to the amount in Box 1 on your W-2.   </a:t>
            </a:r>
          </a:p>
          <a:p>
            <a:pPr marL="0" indent="0">
              <a:buNone/>
            </a:pPr>
            <a:r>
              <a:rPr lang="en-US" dirty="0" smtClean="0"/>
              <a:t>Box 17 is the total of your state withholding tax and should match EXACTLY to your state income tax withholding on your last pay statement of the calendar year.  </a:t>
            </a:r>
            <a:endParaRPr lang="en-US" dirty="0"/>
          </a:p>
        </p:txBody>
      </p:sp>
    </p:spTree>
    <p:extLst>
      <p:ext uri="{BB962C8B-B14F-4D97-AF65-F5344CB8AC3E}">
        <p14:creationId xmlns:p14="http://schemas.microsoft.com/office/powerpoint/2010/main" val="396384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W-2</a:t>
            </a:r>
            <a:endParaRPr lang="en-US" dirty="0"/>
          </a:p>
        </p:txBody>
      </p:sp>
      <p:sp>
        <p:nvSpPr>
          <p:cNvPr id="3" name="Content Placeholder 2"/>
          <p:cNvSpPr>
            <a:spLocks noGrp="1"/>
          </p:cNvSpPr>
          <p:nvPr>
            <p:ph idx="1"/>
          </p:nvPr>
        </p:nvSpPr>
        <p:spPr/>
        <p:txBody>
          <a:bodyPr/>
          <a:lstStyle/>
          <a:p>
            <a:pPr marL="0" indent="0">
              <a:buNone/>
            </a:pPr>
            <a:r>
              <a:rPr lang="en-US" dirty="0" smtClean="0"/>
              <a:t>The W-2 is an annual statement of wages and taxes provided to employees in order to file their personal Income Tax form. </a:t>
            </a:r>
          </a:p>
          <a:p>
            <a:pPr marL="0" indent="0">
              <a:buNone/>
            </a:pPr>
            <a:endParaRPr lang="en-US" dirty="0"/>
          </a:p>
        </p:txBody>
      </p:sp>
    </p:spTree>
    <p:extLst>
      <p:ext uri="{BB962C8B-B14F-4D97-AF65-F5344CB8AC3E}">
        <p14:creationId xmlns:p14="http://schemas.microsoft.com/office/powerpoint/2010/main" val="1636462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7" name="Content Placeholder 6"/>
          <p:cNvGraphicFramePr>
            <a:graphicFrameLocks noGrp="1"/>
          </p:cNvGraphicFramePr>
          <p:nvPr>
            <p:ph idx="1"/>
          </p:nvPr>
        </p:nvGraphicFramePr>
        <p:xfrm>
          <a:off x="457200" y="2308701"/>
          <a:ext cx="8229600" cy="3108960"/>
        </p:xfrm>
        <a:graphic>
          <a:graphicData uri="http://schemas.openxmlformats.org/drawingml/2006/table">
            <a:tbl>
              <a:tblPr/>
              <a:tblGrid>
                <a:gridCol w="4114800"/>
                <a:gridCol w="4114800"/>
              </a:tblGrid>
              <a:tr h="0">
                <a:tc gridSpan="2">
                  <a:txBody>
                    <a:bodyPr/>
                    <a:lstStyle/>
                    <a:p>
                      <a:r>
                        <a:rPr lang="en-US"/>
                        <a:t>Pay Event Transactions</a:t>
                      </a:r>
                    </a:p>
                  </a:txBody>
                  <a:tcPr anchor="ctr"/>
                </a:tc>
                <a:tc hMerge="1">
                  <a:txBody>
                    <a:bodyPr/>
                    <a:lstStyle/>
                    <a:p>
                      <a:endParaRPr lang="en-US"/>
                    </a:p>
                  </a:txBody>
                  <a:tcPr/>
                </a:tc>
              </a:tr>
              <a:tr h="0">
                <a:tc>
                  <a:txBody>
                    <a:bodyPr/>
                    <a:lstStyle/>
                    <a:p>
                      <a:r>
                        <a:rPr lang="en-US"/>
                        <a:t>Action required by all approvers:</a:t>
                      </a:r>
                    </a:p>
                  </a:txBody>
                  <a:tcPr anchor="ctr">
                    <a:lnL>
                      <a:noFill/>
                    </a:lnL>
                    <a:lnR>
                      <a:noFill/>
                    </a:lnR>
                    <a:lnB>
                      <a:noFill/>
                    </a:lnB>
                  </a:tcPr>
                </a:tc>
                <a:tc>
                  <a:txBody>
                    <a:bodyPr/>
                    <a:lstStyle/>
                    <a:p>
                      <a:r>
                        <a:rPr lang="en-US"/>
                        <a:t>0</a:t>
                      </a:r>
                    </a:p>
                  </a:txBody>
                  <a:tcPr anchor="ctr">
                    <a:lnL>
                      <a:noFill/>
                    </a:lnL>
                    <a:lnR>
                      <a:noFill/>
                    </a:lnR>
                    <a:lnT>
                      <a:noFill/>
                    </a:lnT>
                    <a:lnB>
                      <a:noFill/>
                    </a:lnB>
                  </a:tcPr>
                </a:tc>
              </a:tr>
              <a:tr h="0">
                <a:tc>
                  <a:txBody>
                    <a:bodyPr/>
                    <a:lstStyle/>
                    <a:p>
                      <a:r>
                        <a:rPr lang="en-US"/>
                        <a:t>Time or Leave Transactions Approved or FYI:</a:t>
                      </a:r>
                    </a:p>
                  </a:txBody>
                  <a:tcPr anchor="ctr">
                    <a:lnL>
                      <a:noFill/>
                    </a:lnL>
                    <a:lnR>
                      <a:noFill/>
                    </a:lnR>
                    <a:lnT>
                      <a:noFill/>
                    </a:lnT>
                    <a:lnB>
                      <a:noFill/>
                    </a:lnB>
                  </a:tcPr>
                </a:tc>
                <a:tc>
                  <a:txBody>
                    <a:bodyPr/>
                    <a:lstStyle/>
                    <a:p>
                      <a:r>
                        <a:rPr lang="en-US"/>
                        <a:t>821</a:t>
                      </a:r>
                    </a:p>
                  </a:txBody>
                  <a:tcPr anchor="ctr">
                    <a:lnL>
                      <a:noFill/>
                    </a:lnL>
                    <a:lnR>
                      <a:noFill/>
                    </a:lnR>
                    <a:lnT>
                      <a:noFill/>
                    </a:lnT>
                    <a:lnB>
                      <a:noFill/>
                    </a:lnB>
                  </a:tcPr>
                </a:tc>
              </a:tr>
              <a:tr h="0">
                <a:tc>
                  <a:txBody>
                    <a:bodyPr/>
                    <a:lstStyle/>
                    <a:p>
                      <a:r>
                        <a:rPr lang="en-US"/>
                        <a:t>Time or Leave Transactions Awaiting Approval or FYI:</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r>
              <a:tr h="0">
                <a:tc>
                  <a:txBody>
                    <a:bodyPr/>
                    <a:lstStyle/>
                    <a:p>
                      <a:r>
                        <a:rPr lang="en-US"/>
                        <a:t>Total:</a:t>
                      </a:r>
                    </a:p>
                  </a:txBody>
                  <a:tcPr anchor="ctr">
                    <a:lnL>
                      <a:noFill/>
                    </a:lnL>
                    <a:lnR>
                      <a:noFill/>
                    </a:lnR>
                    <a:lnT>
                      <a:noFill/>
                    </a:lnT>
                    <a:lnB>
                      <a:noFill/>
                    </a:lnB>
                  </a:tcPr>
                </a:tc>
                <a:tc>
                  <a:txBody>
                    <a:bodyPr/>
                    <a:lstStyle/>
                    <a:p>
                      <a:r>
                        <a:rPr lang="en-US"/>
                        <a:t>821</a:t>
                      </a:r>
                    </a:p>
                  </a:txBody>
                  <a:tcPr anchor="ctr">
                    <a:lnL>
                      <a:noFill/>
                    </a:lnL>
                    <a:lnR>
                      <a:noFill/>
                    </a:lnR>
                    <a:lnT>
                      <a:noFill/>
                    </a:lnT>
                    <a:lnB>
                      <a:noFill/>
                    </a:lnB>
                  </a:tcPr>
                </a:tc>
              </a:tr>
              <a:tr h="0">
                <a:tc>
                  <a:txBody>
                    <a:bodyPr/>
                    <a:lstStyle/>
                    <a:p>
                      <a:r>
                        <a:rPr lang="en-US"/>
                        <a:t>Total Hours:</a:t>
                      </a:r>
                    </a:p>
                  </a:txBody>
                  <a:tcPr anchor="ctr">
                    <a:lnL>
                      <a:noFill/>
                    </a:lnL>
                    <a:lnR>
                      <a:noFill/>
                    </a:lnR>
                    <a:lnT>
                      <a:noFill/>
                    </a:lnT>
                    <a:lnB>
                      <a:noFill/>
                    </a:lnB>
                  </a:tcPr>
                </a:tc>
                <a:tc>
                  <a:txBody>
                    <a:bodyPr/>
                    <a:lstStyle/>
                    <a:p>
                      <a:r>
                        <a:rPr lang="en-US"/>
                        <a:t>11,792.28</a:t>
                      </a:r>
                    </a:p>
                  </a:txBody>
                  <a:tcPr anchor="ctr">
                    <a:lnL>
                      <a:noFill/>
                    </a:lnL>
                    <a:lnR>
                      <a:noFill/>
                    </a:lnR>
                    <a:lnT>
                      <a:noFill/>
                    </a:lnT>
                    <a:lnB>
                      <a:noFill/>
                    </a:lnB>
                  </a:tcPr>
                </a:tc>
              </a:tr>
              <a:tr h="0">
                <a:tc>
                  <a:txBody>
                    <a:bodyPr/>
                    <a:lstStyle/>
                    <a:p>
                      <a:r>
                        <a:rPr lang="en-US"/>
                        <a:t>Total Units:</a:t>
                      </a:r>
                    </a:p>
                  </a:txBody>
                  <a:tcPr anchor="ctr">
                    <a:lnL>
                      <a:noFill/>
                    </a:lnL>
                    <a:lnR>
                      <a:noFill/>
                    </a:lnR>
                    <a:lnT>
                      <a:noFill/>
                    </a:lnT>
                    <a:lnB>
                      <a:noFill/>
                    </a:lnB>
                  </a:tcPr>
                </a:tc>
                <a:tc>
                  <a:txBody>
                    <a:bodyPr/>
                    <a:lstStyle/>
                    <a:p>
                      <a:r>
                        <a:rPr lang="en-US"/>
                        <a:t>.00</a:t>
                      </a:r>
                    </a:p>
                  </a:txBody>
                  <a:tcPr anchor="ctr">
                    <a:lnL>
                      <a:noFill/>
                    </a:lnL>
                    <a:lnR>
                      <a:noFill/>
                    </a:lnR>
                    <a:lnT>
                      <a:noFill/>
                    </a:lnT>
                    <a:lnB>
                      <a:noFill/>
                    </a:lnB>
                  </a:tcPr>
                </a:tc>
              </a:tr>
            </a:tbl>
          </a:graphicData>
        </a:graphic>
      </p:graphicFrame>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867900" cy="7639050"/>
          </a:xfrm>
          <a:prstGeom prst="rect">
            <a:avLst/>
          </a:prstGeom>
          <a:ln/>
          <a:extLst/>
        </p:spPr>
        <p:style>
          <a:lnRef idx="1">
            <a:schemeClr val="accent3"/>
          </a:lnRef>
          <a:fillRef idx="3">
            <a:schemeClr val="accent3"/>
          </a:fillRef>
          <a:effectRef idx="2">
            <a:schemeClr val="accent3"/>
          </a:effectRef>
          <a:fontRef idx="minor">
            <a:schemeClr val="lt1"/>
          </a:fontRef>
        </p:style>
      </p:pic>
      <p:graphicFrame>
        <p:nvGraphicFramePr>
          <p:cNvPr id="8" name="Table 7"/>
          <p:cNvGraphicFramePr>
            <a:graphicFrameLocks noGrp="1"/>
          </p:cNvGraphicFramePr>
          <p:nvPr/>
        </p:nvGraphicFramePr>
        <p:xfrm>
          <a:off x="457200" y="3680301"/>
          <a:ext cx="8229600" cy="365760"/>
        </p:xfrm>
        <a:graphic>
          <a:graphicData uri="http://schemas.openxmlformats.org/drawingml/2006/table">
            <a:tbl>
              <a:tblPr/>
              <a:tblGrid>
                <a:gridCol w="8229600"/>
              </a:tblGrid>
              <a:tr h="0">
                <a:tc>
                  <a:txBody>
                    <a:bodyPr/>
                    <a:lstStyle/>
                    <a:p>
                      <a:endParaRPr lang="en-US" dirty="0"/>
                    </a:p>
                  </a:txBody>
                  <a:tcPr anchor="ctr">
                    <a:lnL>
                      <a:noFill/>
                    </a:lnL>
                    <a:lnR>
                      <a:noFill/>
                    </a:lnR>
                    <a:lnT>
                      <a:noFill/>
                    </a:lnT>
                    <a:lnB>
                      <a:noFill/>
                    </a:lnB>
                  </a:tcPr>
                </a:tc>
              </a:tr>
            </a:tbl>
          </a:graphicData>
        </a:graphic>
      </p:graphicFrame>
      <p:sp>
        <p:nvSpPr>
          <p:cNvPr id="9" name="Rectangle 1"/>
          <p:cNvSpPr>
            <a:spLocks noChangeArrowheads="1"/>
          </p:cNvSpPr>
          <p:nvPr/>
        </p:nvSpPr>
        <p:spPr bwMode="auto">
          <a:xfrm>
            <a:off x="457200" y="3679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987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r>
              <a:rPr lang="en-US" sz="4000" dirty="0" smtClean="0"/>
              <a:t>Box 1 – Wages, Tips, Other Compensation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000" dirty="0" smtClean="0"/>
              <a:t>At the bottom of your pay statement there is a gray line with a year-to-date (YTD) Gross box.  Gross pay is not taxable wages, unless you have no pre-tax deductions.  </a:t>
            </a:r>
          </a:p>
          <a:p>
            <a:pPr marL="0" indent="0">
              <a:buNone/>
            </a:pPr>
            <a:endParaRPr lang="en-US" sz="2000" dirty="0" smtClean="0"/>
          </a:p>
          <a:p>
            <a:pPr marL="0" indent="0">
              <a:buNone/>
            </a:pPr>
            <a:r>
              <a:rPr lang="en-US" sz="2000" dirty="0" smtClean="0"/>
              <a:t>Subtract the following deductions from the YTD gross on your final pay statement to calculate the amount of taxable wages appearing in Box 1.  You may not have all of the following deductions from your wages.  Be sure to subtract the year-to-date amounts.   </a:t>
            </a:r>
          </a:p>
          <a:p>
            <a:r>
              <a:rPr lang="en-US" sz="2000" dirty="0" smtClean="0"/>
              <a:t>TIAA Ret – your TIAA CREF retirement – employee YTD amount.  Subtract all your TIAA CREF employee YTD amounts.  (SRA Flat, SRA </a:t>
            </a:r>
            <a:r>
              <a:rPr lang="en-US" sz="2000" smtClean="0"/>
              <a:t>Percent, RA Add F, </a:t>
            </a:r>
            <a:r>
              <a:rPr lang="en-US" sz="2000" dirty="0" smtClean="0"/>
              <a:t>etc.)</a:t>
            </a:r>
          </a:p>
          <a:p>
            <a:r>
              <a:rPr lang="en-US" sz="2000" dirty="0" smtClean="0"/>
              <a:t>Health – subtract the employee YTD health insurance deduction.</a:t>
            </a:r>
          </a:p>
          <a:p>
            <a:r>
              <a:rPr lang="en-US" sz="2000" dirty="0" smtClean="0"/>
              <a:t>Dental – subtract the employee YTD dental insurance deduction.</a:t>
            </a:r>
          </a:p>
          <a:p>
            <a:r>
              <a:rPr lang="en-US" sz="2000" dirty="0" smtClean="0"/>
              <a:t>Flex Med – subtract the employee YTD flexible medical spending deduction.</a:t>
            </a:r>
          </a:p>
          <a:p>
            <a:r>
              <a:rPr lang="en-US" sz="2000" dirty="0" smtClean="0"/>
              <a:t>Flex </a:t>
            </a:r>
            <a:r>
              <a:rPr lang="en-US" sz="2000" dirty="0" err="1" smtClean="0"/>
              <a:t>Dep</a:t>
            </a:r>
            <a:r>
              <a:rPr lang="en-US" sz="2000" dirty="0" smtClean="0"/>
              <a:t> – subtract the employee YTD flexible dependent care deduction.  </a:t>
            </a:r>
          </a:p>
          <a:p>
            <a:r>
              <a:rPr lang="en-US" sz="2000" dirty="0" smtClean="0"/>
              <a:t>Non-taxable moving expenses – subtract the amount in Box 12c designated with the Letter P. (This is rare.)</a:t>
            </a:r>
          </a:p>
          <a:p>
            <a:pPr marL="0" indent="0">
              <a:buNone/>
            </a:pPr>
            <a:endParaRPr lang="en-US" sz="2000" dirty="0"/>
          </a:p>
          <a:p>
            <a:pPr marL="0" indent="0">
              <a:buNone/>
            </a:pPr>
            <a:r>
              <a:rPr lang="en-US" sz="2000" dirty="0" smtClean="0"/>
              <a:t>Add the </a:t>
            </a:r>
            <a:r>
              <a:rPr lang="en-US" sz="2000" b="1" dirty="0" smtClean="0"/>
              <a:t>annual </a:t>
            </a:r>
            <a:r>
              <a:rPr lang="en-US" sz="2000" dirty="0" smtClean="0"/>
              <a:t>amount of Imputed Income for Life Insurance</a:t>
            </a:r>
            <a:r>
              <a:rPr lang="en-US" sz="2000" dirty="0"/>
              <a:t>. The annual amount of Imputed Income for Life Insurance appears in Box 12 on your W-2 designated with the letter C.  This is the amount you will need to add to calculate your taxable wages.  </a:t>
            </a:r>
          </a:p>
          <a:p>
            <a:pPr marL="0" indent="0">
              <a:buNone/>
            </a:pPr>
            <a:endParaRPr lang="en-US" sz="2000" dirty="0"/>
          </a:p>
          <a:p>
            <a:pPr marL="0" indent="0">
              <a:buNone/>
            </a:pPr>
            <a:r>
              <a:rPr lang="en-US" sz="2000" dirty="0" smtClean="0"/>
              <a:t>The imputed life insurance amount also appears at the very bottom of your pay statement.  The amount on your pay statement is a </a:t>
            </a:r>
            <a:r>
              <a:rPr lang="en-US" sz="2000" b="1" dirty="0" smtClean="0"/>
              <a:t>monthly</a:t>
            </a:r>
            <a:r>
              <a:rPr lang="en-US" sz="2000" dirty="0" smtClean="0"/>
              <a:t> amount.  This amount changes during the year based on your age and your wages.  </a:t>
            </a:r>
          </a:p>
          <a:p>
            <a:pPr marL="0" indent="0">
              <a:buNone/>
            </a:pPr>
            <a:endParaRPr lang="en-US" sz="2000" dirty="0"/>
          </a:p>
          <a:p>
            <a:pPr marL="0" indent="0">
              <a:buNone/>
            </a:pPr>
            <a:endParaRPr lang="en-US" sz="2000" dirty="0" smtClean="0"/>
          </a:p>
          <a:p>
            <a:endParaRPr lang="en-US" sz="2000" dirty="0" smtClean="0"/>
          </a:p>
          <a:p>
            <a:pPr marL="0" indent="0">
              <a:buNone/>
            </a:pPr>
            <a:endParaRPr lang="en-US" sz="2000" dirty="0" smtClean="0"/>
          </a:p>
        </p:txBody>
      </p:sp>
    </p:spTree>
    <p:extLst>
      <p:ext uri="{BB962C8B-B14F-4D97-AF65-F5344CB8AC3E}">
        <p14:creationId xmlns:p14="http://schemas.microsoft.com/office/powerpoint/2010/main" val="2637175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Box 2 – Federal Income Tax Withheld</a:t>
            </a:r>
            <a:endParaRPr lang="en-US" sz="3600" dirty="0"/>
          </a:p>
        </p:txBody>
      </p:sp>
      <p:sp>
        <p:nvSpPr>
          <p:cNvPr id="3" name="Content Placeholder 2"/>
          <p:cNvSpPr>
            <a:spLocks noGrp="1"/>
          </p:cNvSpPr>
          <p:nvPr>
            <p:ph idx="1"/>
          </p:nvPr>
        </p:nvSpPr>
        <p:spPr/>
        <p:txBody>
          <a:bodyPr>
            <a:normAutofit/>
          </a:bodyPr>
          <a:lstStyle/>
          <a:p>
            <a:pPr marL="0" indent="0">
              <a:buNone/>
            </a:pPr>
            <a:r>
              <a:rPr lang="en-US" sz="3600" dirty="0" smtClean="0"/>
              <a:t>This is the amount of federal income tax withheld from your pay check during the calendar year.  It should match – exactly – the amount of employee year-to-date (YTD) Fed Tax amount on your last direct deposit statement of the calendar year.  </a:t>
            </a:r>
            <a:endParaRPr lang="en-US" sz="3600" dirty="0"/>
          </a:p>
        </p:txBody>
      </p:sp>
    </p:spTree>
    <p:extLst>
      <p:ext uri="{BB962C8B-B14F-4D97-AF65-F5344CB8AC3E}">
        <p14:creationId xmlns:p14="http://schemas.microsoft.com/office/powerpoint/2010/main" val="2499057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3 – Social Security Wages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1900" dirty="0" smtClean="0"/>
              <a:t>Total wages in Box 3 are the wages subject to social security (FICA) tax.  These wages are taxed at 6.2% up to a limit determined each year by the federal government.  For calendar year 2013, the maximum amount of taxable social security wages is $113,700.  The amount of taxable social security wages is determined by subtracting the following from the year-to-date (YTD) gross wages on your last direct deposit statement.  </a:t>
            </a:r>
          </a:p>
          <a:p>
            <a:r>
              <a:rPr lang="en-US" sz="1900" dirty="0" smtClean="0"/>
              <a:t>Health – subtract the YTD employee health insurance deduction.</a:t>
            </a:r>
          </a:p>
          <a:p>
            <a:r>
              <a:rPr lang="en-US" sz="1900" dirty="0" smtClean="0"/>
              <a:t>Dental – subtract the YTD employee dental insurance deduction.</a:t>
            </a:r>
          </a:p>
          <a:p>
            <a:r>
              <a:rPr lang="en-US" sz="1900" dirty="0" smtClean="0"/>
              <a:t>Flex Med – subtract the YTD employee flexible medical spending deduction.</a:t>
            </a:r>
          </a:p>
          <a:p>
            <a:r>
              <a:rPr lang="en-US" sz="1900" dirty="0" smtClean="0"/>
              <a:t>Flex </a:t>
            </a:r>
            <a:r>
              <a:rPr lang="en-US" sz="1900" dirty="0" err="1" smtClean="0"/>
              <a:t>Dep</a:t>
            </a:r>
            <a:r>
              <a:rPr lang="en-US" sz="1900" dirty="0" smtClean="0"/>
              <a:t> – subtract the YTD employee flexible dependent care deduction.</a:t>
            </a:r>
          </a:p>
          <a:p>
            <a:r>
              <a:rPr lang="en-US" sz="1900" dirty="0" smtClean="0"/>
              <a:t>Non-taxable moving expense reimbursement – subtract the amount in Box 12c – Letter P. </a:t>
            </a:r>
          </a:p>
          <a:p>
            <a:pPr marL="0" indent="0">
              <a:buNone/>
            </a:pPr>
            <a:endParaRPr lang="en-US" sz="1900" dirty="0" smtClean="0"/>
          </a:p>
          <a:p>
            <a:pPr marL="0" indent="0">
              <a:buNone/>
            </a:pPr>
            <a:r>
              <a:rPr lang="en-US" sz="1800" dirty="0"/>
              <a:t>Add the </a:t>
            </a:r>
            <a:r>
              <a:rPr lang="en-US" sz="1800" b="1" dirty="0"/>
              <a:t>annual </a:t>
            </a:r>
            <a:r>
              <a:rPr lang="en-US" sz="1800" dirty="0"/>
              <a:t>amount of Imputed Income for Life Insurance. The annual amount of Imputed Income for Life Insurance appears in Box 12 on your W-2 designated with the letter C.  This is the amount you will need to add to calculate your taxable wages.  </a:t>
            </a:r>
          </a:p>
          <a:p>
            <a:pPr marL="0" indent="0">
              <a:buNone/>
            </a:pPr>
            <a:endParaRPr lang="en-US" sz="1800" dirty="0"/>
          </a:p>
          <a:p>
            <a:pPr marL="0" indent="0">
              <a:buNone/>
            </a:pPr>
            <a:r>
              <a:rPr lang="en-US" sz="1800" dirty="0"/>
              <a:t>The imputed life insurance amount also appears at the very bottom of your pay statement.  The amount on your pay statement is a </a:t>
            </a:r>
            <a:r>
              <a:rPr lang="en-US" sz="1800" b="1" dirty="0"/>
              <a:t>monthly</a:t>
            </a:r>
            <a:r>
              <a:rPr lang="en-US" sz="1800" dirty="0"/>
              <a:t> amount.  This amount changes during the year based on your age and your wages.  </a:t>
            </a:r>
          </a:p>
          <a:p>
            <a:pPr marL="0" indent="0">
              <a:buNone/>
            </a:pPr>
            <a:endParaRPr lang="en-US" sz="1900" dirty="0" smtClean="0"/>
          </a:p>
          <a:p>
            <a:pPr marL="0" indent="0">
              <a:buNone/>
            </a:pPr>
            <a:r>
              <a:rPr lang="en-US" sz="1900" dirty="0" smtClean="0"/>
              <a:t>Social Security Wages may also be calculated by taking the amount in Box 1 and ADDING all of your TIAA-CREF retirement deductions.  TIAA-CREF is not taxable for federal income tax, however, it is taxable for social security (FICA) tax.  </a:t>
            </a:r>
            <a:endParaRPr lang="en-US" sz="1900" dirty="0"/>
          </a:p>
        </p:txBody>
      </p:sp>
    </p:spTree>
    <p:extLst>
      <p:ext uri="{BB962C8B-B14F-4D97-AF65-F5344CB8AC3E}">
        <p14:creationId xmlns:p14="http://schemas.microsoft.com/office/powerpoint/2010/main" val="157050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Box 4 – Social Security Tax Withheld</a:t>
            </a:r>
            <a:endParaRPr lang="en-US" dirty="0"/>
          </a:p>
        </p:txBody>
      </p:sp>
      <p:sp>
        <p:nvSpPr>
          <p:cNvPr id="3" name="Content Placeholder 2"/>
          <p:cNvSpPr>
            <a:spLocks noGrp="1"/>
          </p:cNvSpPr>
          <p:nvPr>
            <p:ph idx="1"/>
          </p:nvPr>
        </p:nvSpPr>
        <p:spPr/>
        <p:txBody>
          <a:bodyPr/>
          <a:lstStyle/>
          <a:p>
            <a:pPr marL="0" indent="0">
              <a:buNone/>
            </a:pPr>
            <a:r>
              <a:rPr lang="en-US" dirty="0" smtClean="0"/>
              <a:t>This is the amount of social security tax withheld from your wages during the calendar year.  It should match – exactly – the employee year-to-date (YTD) FICA amount on your last pay statement of the calendar year.  </a:t>
            </a:r>
          </a:p>
          <a:p>
            <a:pPr marL="0" indent="0">
              <a:buNone/>
            </a:pPr>
            <a:r>
              <a:rPr lang="en-US" dirty="0" smtClean="0"/>
              <a:t>It should also be 6.2% of the amount in Box 3 on your W-2.  </a:t>
            </a:r>
            <a:endParaRPr lang="en-US" dirty="0"/>
          </a:p>
        </p:txBody>
      </p:sp>
    </p:spTree>
    <p:extLst>
      <p:ext uri="{BB962C8B-B14F-4D97-AF65-F5344CB8AC3E}">
        <p14:creationId xmlns:p14="http://schemas.microsoft.com/office/powerpoint/2010/main" val="2337495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5 – Medicare Wages and Tips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1900" dirty="0" smtClean="0"/>
              <a:t>Total wages in Box 5 are the wages subject to Medicare (Medic) tax.  These wages are taxed at 1.45% and there is no limit on the taxable amount of wages.  The amount of taxable Medicare wages is determined by subtracting the following from the year-to-date (YTD) gross wages on your last pay statement.  </a:t>
            </a:r>
          </a:p>
          <a:p>
            <a:r>
              <a:rPr lang="en-US" sz="1900" dirty="0" smtClean="0"/>
              <a:t>Health – subtract the YTD employee health insurance deduction.</a:t>
            </a:r>
          </a:p>
          <a:p>
            <a:r>
              <a:rPr lang="en-US" sz="1900" dirty="0" smtClean="0"/>
              <a:t>Dental – subtract the YTD employee dental insurance deduction.</a:t>
            </a:r>
          </a:p>
          <a:p>
            <a:r>
              <a:rPr lang="en-US" sz="1900" dirty="0" smtClean="0"/>
              <a:t>Flex Med – subtract the YTD employee flexible medical spending deduction.</a:t>
            </a:r>
          </a:p>
          <a:p>
            <a:r>
              <a:rPr lang="en-US" sz="1900" dirty="0" smtClean="0"/>
              <a:t>Flex </a:t>
            </a:r>
            <a:r>
              <a:rPr lang="en-US" sz="1900" dirty="0" err="1" smtClean="0"/>
              <a:t>Dep</a:t>
            </a:r>
            <a:r>
              <a:rPr lang="en-US" sz="1900" dirty="0" smtClean="0"/>
              <a:t> – subtract the YTD employee flexible dependent care deduction.  </a:t>
            </a:r>
          </a:p>
          <a:p>
            <a:r>
              <a:rPr lang="en-US" sz="1900" dirty="0"/>
              <a:t>Non-taxable moving expense reimbursement – subtract the amount in Box 12c – Letter P. </a:t>
            </a:r>
            <a:endParaRPr lang="en-US" sz="1900" dirty="0" smtClean="0"/>
          </a:p>
          <a:p>
            <a:endParaRPr lang="en-US" sz="1900" dirty="0" smtClean="0"/>
          </a:p>
          <a:p>
            <a:pPr marL="0" indent="0">
              <a:buNone/>
            </a:pPr>
            <a:r>
              <a:rPr lang="en-US" sz="2000" dirty="0"/>
              <a:t>Add the </a:t>
            </a:r>
            <a:r>
              <a:rPr lang="en-US" sz="2000" b="1" dirty="0"/>
              <a:t>annual </a:t>
            </a:r>
            <a:r>
              <a:rPr lang="en-US" sz="2000" dirty="0"/>
              <a:t>amount of Imputed Income for Life Insurance. The annual amount of Imputed Income for Life Insurance appears in Box 12 on your W-2 designated with the letter C.  This is the amount you will need to add to calculate your taxable wages.  </a:t>
            </a:r>
          </a:p>
          <a:p>
            <a:pPr marL="0" indent="0">
              <a:buNone/>
            </a:pPr>
            <a:endParaRPr lang="en-US" sz="2000" dirty="0"/>
          </a:p>
          <a:p>
            <a:pPr marL="0" indent="0">
              <a:buNone/>
            </a:pPr>
            <a:r>
              <a:rPr lang="en-US" sz="2000" dirty="0"/>
              <a:t>The imputed life insurance amount also appears at the very bottom of your pay statement.  The amount on your pay statement is a </a:t>
            </a:r>
            <a:r>
              <a:rPr lang="en-US" sz="2000" b="1" dirty="0"/>
              <a:t>monthly</a:t>
            </a:r>
            <a:r>
              <a:rPr lang="en-US" sz="2000" dirty="0"/>
              <a:t> amount.  This amount changes during the year based on your age and your wages.  </a:t>
            </a:r>
          </a:p>
          <a:p>
            <a:pPr marL="0" indent="0">
              <a:buNone/>
            </a:pPr>
            <a:endParaRPr lang="en-US" sz="1900" dirty="0"/>
          </a:p>
          <a:p>
            <a:pPr marL="0" indent="0">
              <a:buNone/>
            </a:pPr>
            <a:r>
              <a:rPr lang="en-US" sz="1900" dirty="0" smtClean="0"/>
              <a:t>Medicare Wages and Tips may also be calculated by taking the amount in Box 1 and ADDING all of your TIAA-CREF retirement deductions.  Retirement contributions are not taxable for federal income tax, however, they are taxable for Medicare (Medic) tax.  </a:t>
            </a:r>
            <a:endParaRPr lang="en-US" sz="1900" dirty="0"/>
          </a:p>
        </p:txBody>
      </p:sp>
    </p:spTree>
    <p:extLst>
      <p:ext uri="{BB962C8B-B14F-4D97-AF65-F5344CB8AC3E}">
        <p14:creationId xmlns:p14="http://schemas.microsoft.com/office/powerpoint/2010/main" val="799674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6 – Medicare Tax Withheld	</a:t>
            </a:r>
            <a:endParaRPr lang="en-US" dirty="0"/>
          </a:p>
        </p:txBody>
      </p:sp>
      <p:sp>
        <p:nvSpPr>
          <p:cNvPr id="3" name="Content Placeholder 2"/>
          <p:cNvSpPr>
            <a:spLocks noGrp="1"/>
          </p:cNvSpPr>
          <p:nvPr>
            <p:ph idx="1"/>
          </p:nvPr>
        </p:nvSpPr>
        <p:spPr/>
        <p:txBody>
          <a:bodyPr/>
          <a:lstStyle/>
          <a:p>
            <a:pPr marL="0" indent="0">
              <a:buNone/>
            </a:pPr>
            <a:r>
              <a:rPr lang="en-US" dirty="0" smtClean="0"/>
              <a:t>This is the amount of Medicare tax withheld from your wages during the calendar year.  It should match – exactly – the employee year-to-date (YTD) Medicare (Medic) amount on your last pay statement of the calendar year.  </a:t>
            </a:r>
          </a:p>
          <a:p>
            <a:pPr marL="0" indent="0">
              <a:buNone/>
            </a:pPr>
            <a:endParaRPr lang="en-US" dirty="0"/>
          </a:p>
          <a:p>
            <a:pPr marL="0" indent="0">
              <a:buNone/>
            </a:pPr>
            <a:r>
              <a:rPr lang="en-US" dirty="0" smtClean="0"/>
              <a:t>It should also be 1.45% of the amount in Box 5 on your W-2.</a:t>
            </a:r>
            <a:endParaRPr lang="en-US" dirty="0"/>
          </a:p>
        </p:txBody>
      </p:sp>
    </p:spTree>
    <p:extLst>
      <p:ext uri="{BB962C8B-B14F-4D97-AF65-F5344CB8AC3E}">
        <p14:creationId xmlns:p14="http://schemas.microsoft.com/office/powerpoint/2010/main" val="818811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1432</Words>
  <Application>Microsoft Office PowerPoint</Application>
  <PresentationFormat>On-screen Show (4:3)</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Your W-2</vt:lpstr>
      <vt:lpstr>The W-2</vt:lpstr>
      <vt:lpstr>PowerPoint Presentation</vt:lpstr>
      <vt:lpstr>Box 1 – Wages, Tips, Other Compensation </vt:lpstr>
      <vt:lpstr>Box 2 – Federal Income Tax Withheld</vt:lpstr>
      <vt:lpstr>Box 3 – Social Security Wages</vt:lpstr>
      <vt:lpstr>Box 4 – Social Security Tax Withheld</vt:lpstr>
      <vt:lpstr>Box 5 – Medicare Wages and Tips</vt:lpstr>
      <vt:lpstr>Box 6 – Medicare Tax Withheld </vt:lpstr>
      <vt:lpstr>Box 10 – Dependent Care Benefits </vt:lpstr>
      <vt:lpstr>Box 12a – Letter C</vt:lpstr>
      <vt:lpstr>Box 12b – Letter E </vt:lpstr>
      <vt:lpstr>Box 12c </vt:lpstr>
      <vt:lpstr>State Income Information </vt:lpstr>
    </vt:vector>
  </TitlesOfParts>
  <Company>St. Norbert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W-2</dc:title>
  <dc:creator>temp</dc:creator>
  <cp:lastModifiedBy>Finance Technical Analyst</cp:lastModifiedBy>
  <cp:revision>78</cp:revision>
  <cp:lastPrinted>2013-11-11T14:00:15Z</cp:lastPrinted>
  <dcterms:created xsi:type="dcterms:W3CDTF">2013-10-16T12:00:32Z</dcterms:created>
  <dcterms:modified xsi:type="dcterms:W3CDTF">2013-11-13T17:04:18Z</dcterms:modified>
</cp:coreProperties>
</file>